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6" r:id="rId7"/>
    <p:sldId id="261" r:id="rId8"/>
    <p:sldId id="262" r:id="rId9"/>
    <p:sldId id="263" r:id="rId10"/>
    <p:sldId id="267" r:id="rId11"/>
    <p:sldId id="264" r:id="rId12"/>
    <p:sldId id="265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474"/>
    <p:restoredTop sz="94597"/>
  </p:normalViewPr>
  <p:slideViewPr>
    <p:cSldViewPr snapToGrid="0" snapToObjects="1">
      <p:cViewPr>
        <p:scale>
          <a:sx n="94" d="100"/>
          <a:sy n="94" d="100"/>
        </p:scale>
        <p:origin x="-72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B0AE42-D9B2-8E46-9273-EF7D6B1DC5F3}" type="datetimeFigureOut">
              <a:rPr lang="en-US" smtClean="0"/>
              <a:t>3/26/2019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DA81A5-E59D-2D42-B4E5-2EE39676A2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6733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DA81A5-E59D-2D42-B4E5-2EE39676A28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5155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DA352F5-CCE6-6046-8D29-3A70E109E1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960CABF3-DA3F-B94D-B26E-5F1DB9E152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914F30D-F775-6C4F-8710-22D90D0E6A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9455C-7872-AC47-813B-22E8902D0DC1}" type="datetimeFigureOut">
              <a:rPr lang="en-US" smtClean="0"/>
              <a:t>3/26/2019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97E6258-7C37-0740-AAF2-60BFC1B898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CFA8789-8F13-B742-9808-8E34C49211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0D690-E7B3-2242-ABC4-988990FF1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357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94200FA-5EC0-5948-BF05-94DBC7427F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F18072C1-B65E-0B48-A119-A260792C7D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B7598A2-CE6A-CA4B-A4F6-822E39DC3C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9455C-7872-AC47-813B-22E8902D0DC1}" type="datetimeFigureOut">
              <a:rPr lang="en-US" smtClean="0"/>
              <a:t>3/26/2019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C660163-9C9E-5C42-9F21-E98E8D9E37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3E96AEF-C9BD-2443-8719-F0F2F3034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0D690-E7B3-2242-ABC4-988990FF1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2677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6B68A77C-91C1-6748-BFDB-F98B0515E4D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E672B77-9FE5-5B46-B555-147BF189F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F49A054-CF81-C447-A732-13078EFB3E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9455C-7872-AC47-813B-22E8902D0DC1}" type="datetimeFigureOut">
              <a:rPr lang="en-US" smtClean="0"/>
              <a:t>3/26/2019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107BF53-354E-6E46-B686-DAB79C891B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383604E-4A0D-4C44-927D-965F3FB694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0D690-E7B3-2242-ABC4-988990FF1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0961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59D5A1B-121B-0246-9888-97ADE45490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BF88A1B-31B8-6B4A-BEFB-E2A9B903BF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B4F70E4-53BB-1A47-8027-7EDC2940C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9455C-7872-AC47-813B-22E8902D0DC1}" type="datetimeFigureOut">
              <a:rPr lang="en-US" smtClean="0"/>
              <a:t>3/26/2019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677672A-EECB-484A-94B7-36A9F11293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7452769-4D99-3040-9DDB-BF9AE2C7B0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0D690-E7B3-2242-ABC4-988990FF1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9739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B37C74B-DC14-2D41-A606-8A1EBE398F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AD02AC6-BD8E-A148-95BC-6F526EB162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4EDE35C-1654-4941-9E23-D0110CDCD9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9455C-7872-AC47-813B-22E8902D0DC1}" type="datetimeFigureOut">
              <a:rPr lang="en-US" smtClean="0"/>
              <a:t>3/26/2019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D5E8F73-D68E-9B4F-9448-639FB334B3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662A883-2EE8-FD4B-A7AA-FDF9C737F3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0D690-E7B3-2242-ABC4-988990FF1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9827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3F1AD9-5D46-B048-B8FC-F97FBF0E78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A6F9BC6-7A85-5542-A9E6-8D411D60C6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C91B419-9DDC-9A4F-9F97-AD4905DF83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4319C52-ACAC-1447-BB18-0504B4995C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9455C-7872-AC47-813B-22E8902D0DC1}" type="datetimeFigureOut">
              <a:rPr lang="en-US" smtClean="0"/>
              <a:t>3/26/2019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84FE033-59D2-B24C-8E2B-4D5356E8B7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36F36E5-4328-0C4C-BF6C-24EA5A020F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0D690-E7B3-2242-ABC4-988990FF1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7219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F186021-DC7E-A144-8C69-94F00D4C59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8424447-D45D-3044-ABDB-4D506046D2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68F0B43-4427-BD4D-B2C8-7DC146A053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01BA9FD6-B29C-0D46-929B-500C47F5026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D7A4FFAB-DE97-304F-B303-05262B7136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DF0BDC7D-8066-9343-9FAC-08BAD90ADB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9455C-7872-AC47-813B-22E8902D0DC1}" type="datetimeFigureOut">
              <a:rPr lang="en-US" smtClean="0"/>
              <a:t>3/26/2019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010FC4B2-6409-1A47-88C4-040E980EA1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D06984F1-EAD5-E845-83FE-4B7E62DC3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0D690-E7B3-2242-ABC4-988990FF1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9521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596D63F-224E-BC43-B72C-71A6335ABD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F28A1EA4-E85A-2741-9AEE-A4EC224667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9455C-7872-AC47-813B-22E8902D0DC1}" type="datetimeFigureOut">
              <a:rPr lang="en-US" smtClean="0"/>
              <a:t>3/26/2019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CC262BBE-2E19-2A47-8D85-7CEF6A0812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75F9A34D-EAE2-D942-8741-DC0E4A5A63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0D690-E7B3-2242-ABC4-988990FF1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5370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24C5FBA2-49E2-3B4F-81C6-C8C99E6C93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9455C-7872-AC47-813B-22E8902D0DC1}" type="datetimeFigureOut">
              <a:rPr lang="en-US" smtClean="0"/>
              <a:t>3/26/2019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BAC47D86-36D2-3A44-ADDB-02AC77E2B2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84A3F645-3C14-D441-A594-2E4FB25D8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0D690-E7B3-2242-ABC4-988990FF1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2563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D2C544E-42F6-104D-8A84-F04521DDE7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DDC8881-38CE-814E-8117-F2D385DD4B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FAEEC35-5C83-594D-8DB6-672545C062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C95E1ED-CF32-794F-9790-68401BE281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9455C-7872-AC47-813B-22E8902D0DC1}" type="datetimeFigureOut">
              <a:rPr lang="en-US" smtClean="0"/>
              <a:t>3/26/2019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E62A80A-3DB1-4540-8A8E-EE42A1DD98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A7717DC-F16F-CF43-9912-052CBF1CF2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0D690-E7B3-2242-ABC4-988990FF1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0532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1A2085-47FB-F541-9AC6-3F25773C64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64149DF1-1A06-1346-9B8D-305CA461650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1236456-EDC8-DA4C-B797-AA7279A644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9CB2D65-5823-3446-9701-7BB1AC556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9455C-7872-AC47-813B-22E8902D0DC1}" type="datetimeFigureOut">
              <a:rPr lang="en-US" smtClean="0"/>
              <a:t>3/26/2019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1BBDDF7-1673-6F4E-ACF6-ABCE921504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BEAE71F-56D2-3F42-834A-A9FA70EB12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0D690-E7B3-2242-ABC4-988990FF1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3251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301E106C-1314-4143-9B1F-FB8B74AEB1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D55EF48-3623-8A43-BE2E-A95F93C9EC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6BEF810-7FDE-5F49-9BBD-C5E84A196AC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29455C-7872-AC47-813B-22E8902D0DC1}" type="datetimeFigureOut">
              <a:rPr lang="en-US" smtClean="0"/>
              <a:t>3/26/2019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8F4FEF3-FDBA-3542-91C1-D9DF2A1D57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6F15B67-E565-AE4A-B941-1623686B1D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40D690-E7B3-2242-ABC4-988990FF1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30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8.png"/><Relationship Id="rId7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EA4F289-7B04-E54E-A14E-A8C3B7A26E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27747" y="498713"/>
            <a:ext cx="9144000" cy="935037"/>
          </a:xfrm>
        </p:spPr>
        <p:txBody>
          <a:bodyPr>
            <a:normAutofit fontScale="90000"/>
          </a:bodyPr>
          <a:lstStyle/>
          <a:p>
            <a:pPr fontAlgn="base"/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6EDD5515-AF61-BB47-BB87-A6FE38D384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0179" y="2763803"/>
            <a:ext cx="10154651" cy="3162007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			There are 5 types of LINE:</a:t>
            </a:r>
          </a:p>
          <a:p>
            <a:pPr algn="l"/>
            <a:r>
              <a:rPr lang="en-US" dirty="0"/>
              <a:t>Vertical	Horizontal	Zig Zag		Diagonal	Curved</a:t>
            </a:r>
          </a:p>
          <a:p>
            <a:pPr algn="l"/>
            <a:r>
              <a:rPr lang="en-US" dirty="0"/>
              <a:t>			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529895D4-23DA-E845-A548-02816D30AA6D}"/>
              </a:ext>
            </a:extLst>
          </p:cNvPr>
          <p:cNvSpPr/>
          <p:nvPr/>
        </p:nvSpPr>
        <p:spPr>
          <a:xfrm>
            <a:off x="1826918" y="1328328"/>
            <a:ext cx="794084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Line</a:t>
            </a:r>
            <a:r>
              <a:rPr lang="en-US" b="0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. </a:t>
            </a:r>
            <a:r>
              <a:rPr lang="en-US" b="1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Lines</a:t>
            </a:r>
            <a:r>
              <a:rPr lang="en-US" b="0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 and curves are marks that span a distance between two points (or the path of a moving point). As an </a:t>
            </a:r>
            <a:r>
              <a:rPr lang="en-US" b="1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element</a:t>
            </a:r>
            <a:r>
              <a:rPr lang="en-US" b="0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 of visual </a:t>
            </a:r>
            <a:r>
              <a:rPr lang="en-US" b="1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art</a:t>
            </a:r>
            <a:r>
              <a:rPr lang="en-US" b="0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 </a:t>
            </a:r>
            <a:r>
              <a:rPr lang="en-US" b="1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line</a:t>
            </a:r>
            <a:r>
              <a:rPr lang="en-US" b="0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 is the use of various marks, outlines, and implied </a:t>
            </a:r>
            <a:r>
              <a:rPr lang="en-US" b="1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lines</a:t>
            </a:r>
            <a:r>
              <a:rPr lang="en-US" b="0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 during artwork and design. A </a:t>
            </a:r>
            <a:r>
              <a:rPr lang="en-US" b="1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line</a:t>
            </a:r>
            <a:r>
              <a:rPr lang="en-US" b="0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 has a width, direction, and length. A </a:t>
            </a:r>
            <a:r>
              <a:rPr lang="en-US" b="1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line's</a:t>
            </a:r>
            <a:r>
              <a:rPr lang="en-US" b="0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 width is most times called its "thickness". Line is the foundation of all drawing.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7F04C9E-3DF4-0841-9E3B-E6D851ED9F81}"/>
              </a:ext>
            </a:extLst>
          </p:cNvPr>
          <p:cNvSpPr txBox="1"/>
          <p:nvPr/>
        </p:nvSpPr>
        <p:spPr>
          <a:xfrm>
            <a:off x="2125579" y="570597"/>
            <a:ext cx="7343521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00" dirty="0"/>
              <a:t>Element of Art LINE…a drawing lesson for kids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78226266-97A3-0642-A233-BCC7F4271477}"/>
              </a:ext>
            </a:extLst>
          </p:cNvPr>
          <p:cNvCxnSpPr>
            <a:cxnSpLocks/>
          </p:cNvCxnSpPr>
          <p:nvPr/>
        </p:nvCxnSpPr>
        <p:spPr>
          <a:xfrm>
            <a:off x="1427747" y="3855523"/>
            <a:ext cx="0" cy="115415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12B4F50A-870B-604D-88C5-3E198F52173B}"/>
              </a:ext>
            </a:extLst>
          </p:cNvPr>
          <p:cNvCxnSpPr>
            <a:cxnSpLocks/>
          </p:cNvCxnSpPr>
          <p:nvPr/>
        </p:nvCxnSpPr>
        <p:spPr>
          <a:xfrm>
            <a:off x="2747210" y="4344807"/>
            <a:ext cx="119914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801EAE8C-AF04-494E-9D09-734F7B9D0149}"/>
              </a:ext>
            </a:extLst>
          </p:cNvPr>
          <p:cNvCxnSpPr>
            <a:cxnSpLocks/>
          </p:cNvCxnSpPr>
          <p:nvPr/>
        </p:nvCxnSpPr>
        <p:spPr>
          <a:xfrm>
            <a:off x="5093368" y="3889014"/>
            <a:ext cx="405064" cy="2979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36587290-2683-FD46-A99D-839B6ED0E226}"/>
              </a:ext>
            </a:extLst>
          </p:cNvPr>
          <p:cNvCxnSpPr>
            <a:cxnSpLocks/>
          </p:cNvCxnSpPr>
          <p:nvPr/>
        </p:nvCxnSpPr>
        <p:spPr>
          <a:xfrm>
            <a:off x="5201652" y="4586329"/>
            <a:ext cx="405064" cy="2979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382DC3B5-EAB0-6147-9926-AE87F162F2F5}"/>
              </a:ext>
            </a:extLst>
          </p:cNvPr>
          <p:cNvCxnSpPr>
            <a:cxnSpLocks/>
          </p:cNvCxnSpPr>
          <p:nvPr/>
        </p:nvCxnSpPr>
        <p:spPr>
          <a:xfrm flipH="1">
            <a:off x="5193632" y="4173503"/>
            <a:ext cx="304800" cy="4263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AE453ADD-0C15-C943-8EFB-B236EB8CF828}"/>
              </a:ext>
            </a:extLst>
          </p:cNvPr>
          <p:cNvCxnSpPr>
            <a:cxnSpLocks/>
          </p:cNvCxnSpPr>
          <p:nvPr/>
        </p:nvCxnSpPr>
        <p:spPr>
          <a:xfrm>
            <a:off x="6474995" y="3855523"/>
            <a:ext cx="1136983" cy="84630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Freeform 22">
            <a:extLst>
              <a:ext uri="{FF2B5EF4-FFF2-40B4-BE49-F238E27FC236}">
                <a16:creationId xmlns:a16="http://schemas.microsoft.com/office/drawing/2014/main" xmlns="" id="{E8A5034B-028A-1E46-9328-B4820077EC45}"/>
              </a:ext>
            </a:extLst>
          </p:cNvPr>
          <p:cNvSpPr/>
          <p:nvPr/>
        </p:nvSpPr>
        <p:spPr>
          <a:xfrm>
            <a:off x="8590547" y="3744732"/>
            <a:ext cx="625642" cy="1168047"/>
          </a:xfrm>
          <a:custGeom>
            <a:avLst/>
            <a:gdLst>
              <a:gd name="connsiteX0" fmla="*/ 0 w 625642"/>
              <a:gd name="connsiteY0" fmla="*/ 1079931 h 1168047"/>
              <a:gd name="connsiteX1" fmla="*/ 60158 w 625642"/>
              <a:gd name="connsiteY1" fmla="*/ 177563 h 1168047"/>
              <a:gd name="connsiteX2" fmla="*/ 288758 w 625642"/>
              <a:gd name="connsiteY2" fmla="*/ 81310 h 1168047"/>
              <a:gd name="connsiteX3" fmla="*/ 565485 w 625642"/>
              <a:gd name="connsiteY3" fmla="*/ 1103994 h 1168047"/>
              <a:gd name="connsiteX4" fmla="*/ 589548 w 625642"/>
              <a:gd name="connsiteY4" fmla="*/ 1067900 h 1168047"/>
              <a:gd name="connsiteX5" fmla="*/ 625642 w 625642"/>
              <a:gd name="connsiteY5" fmla="*/ 1128057 h 1168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5642" h="1168047">
                <a:moveTo>
                  <a:pt x="0" y="1079931"/>
                </a:moveTo>
                <a:cubicBezTo>
                  <a:pt x="6016" y="711965"/>
                  <a:pt x="12032" y="344000"/>
                  <a:pt x="60158" y="177563"/>
                </a:cubicBezTo>
                <a:cubicBezTo>
                  <a:pt x="108284" y="11126"/>
                  <a:pt x="204537" y="-73095"/>
                  <a:pt x="288758" y="81310"/>
                </a:cubicBezTo>
                <a:cubicBezTo>
                  <a:pt x="372979" y="235715"/>
                  <a:pt x="515353" y="939562"/>
                  <a:pt x="565485" y="1103994"/>
                </a:cubicBezTo>
                <a:cubicBezTo>
                  <a:pt x="615617" y="1268426"/>
                  <a:pt x="579522" y="1063889"/>
                  <a:pt x="589548" y="1067900"/>
                </a:cubicBezTo>
                <a:cubicBezTo>
                  <a:pt x="599574" y="1071910"/>
                  <a:pt x="612608" y="1099983"/>
                  <a:pt x="625642" y="1128057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301D1490-165C-B540-9BD8-26A977BE02EB}"/>
              </a:ext>
            </a:extLst>
          </p:cNvPr>
          <p:cNvSpPr txBox="1"/>
          <p:nvPr/>
        </p:nvSpPr>
        <p:spPr>
          <a:xfrm>
            <a:off x="806239" y="5597593"/>
            <a:ext cx="99822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dirty="0"/>
              <a:t>Everyone take a pencil and paper and draw each of these lines with me!</a:t>
            </a:r>
          </a:p>
        </p:txBody>
      </p:sp>
    </p:spTree>
    <p:extLst>
      <p:ext uri="{BB962C8B-B14F-4D97-AF65-F5344CB8AC3E}">
        <p14:creationId xmlns:p14="http://schemas.microsoft.com/office/powerpoint/2010/main" val="29630939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colors are a sunset or sunrise?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825625"/>
            <a:ext cx="11048365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Sunset                                                      Sunrise      </a:t>
            </a:r>
          </a:p>
          <a:p>
            <a:pPr marL="0" indent="0">
              <a:buNone/>
            </a:pPr>
            <a:r>
              <a:rPr lang="en-US" sz="2000" dirty="0" smtClean="0"/>
              <a:t>Always lighter closer to the sun.  Top color depends on if it is a set or a rise.</a:t>
            </a:r>
          </a:p>
          <a:p>
            <a:endParaRPr 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370" y="3386138"/>
            <a:ext cx="2261870" cy="2209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9115" y="3557234"/>
            <a:ext cx="2457450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9405" y="3103563"/>
            <a:ext cx="6140006" cy="2941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93011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xmlns="" id="{8FA38D62-7E53-EC4E-8AC0-A1FACE52D8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2103" y="320012"/>
            <a:ext cx="10515600" cy="275018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If you choose a sun, paint it yellow.  If it is a moon, color it with your white oil pastel</a:t>
            </a:r>
            <a:r>
              <a:rPr lang="en-US" dirty="0" smtClean="0"/>
              <a:t>.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Paint </a:t>
            </a:r>
            <a:r>
              <a:rPr lang="en-US" dirty="0"/>
              <a:t>the horizon and mountain.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5072" y="846010"/>
            <a:ext cx="2030767" cy="1537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663" y="3070195"/>
            <a:ext cx="4147333" cy="3100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7446" y="3070195"/>
            <a:ext cx="4537673" cy="3144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7520" y="846010"/>
            <a:ext cx="2038033" cy="1529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446133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B1752E1-6539-1D4B-B915-C5A260ED94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821" y="210343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We used a series of LINES to draw our otter picture today.  What else could you draw using lines?  Anything you can image!  </a:t>
            </a:r>
          </a:p>
        </p:txBody>
      </p:sp>
    </p:spTree>
    <p:extLst>
      <p:ext uri="{BB962C8B-B14F-4D97-AF65-F5344CB8AC3E}">
        <p14:creationId xmlns:p14="http://schemas.microsoft.com/office/powerpoint/2010/main" val="2455019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79C75C8-38BA-D844-A8E2-AC26B6DF22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0824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TODAY- we will use a series of lines to draw our Creekside mascot…an OTTER!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E4F774A-D9C0-2E44-B105-D465F57469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290" y="1576387"/>
            <a:ext cx="5590763" cy="4193073"/>
          </a:xfrm>
          <a:prstGeom prst="rect">
            <a:avLst/>
          </a:prstGeom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3295" y="1678153"/>
            <a:ext cx="5453874" cy="4091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50590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867D4867-5BA7-4462-B2F6-A23F4A622AA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5850FC9-D977-9D47-8267-A71906F5B0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531" y="518630"/>
            <a:ext cx="3831837" cy="5358084"/>
          </a:xfrm>
        </p:spPr>
        <p:txBody>
          <a:bodyPr>
            <a:noAutofit/>
          </a:bodyPr>
          <a:lstStyle/>
          <a:p>
            <a:r>
              <a:rPr lang="en-US" sz="2600" dirty="0">
                <a:solidFill>
                  <a:schemeClr val="bg1"/>
                </a:solidFill>
              </a:rPr>
              <a:t>Write your name on the back of your paper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600" dirty="0">
                <a:solidFill>
                  <a:schemeClr val="bg1"/>
                </a:solidFill>
              </a:rPr>
              <a:t>Draw a curved line to create the otter’s head.  </a:t>
            </a:r>
            <a:endParaRPr lang="en-US" sz="2600" dirty="0" smtClean="0">
              <a:solidFill>
                <a:schemeClr val="bg1"/>
              </a:solidFill>
            </a:endParaRPr>
          </a:p>
          <a:p>
            <a:pPr marL="914400" lvl="1" indent="-457200">
              <a:buFont typeface="+mj-lt"/>
              <a:buAutoNum type="arabicPeriod"/>
            </a:pPr>
            <a:r>
              <a:rPr lang="en-US" sz="2200" dirty="0" smtClean="0">
                <a:solidFill>
                  <a:schemeClr val="bg1"/>
                </a:solidFill>
              </a:rPr>
              <a:t>Leave </a:t>
            </a:r>
            <a:r>
              <a:rPr lang="en-US" sz="2200" dirty="0">
                <a:solidFill>
                  <a:schemeClr val="bg1"/>
                </a:solidFill>
              </a:rPr>
              <a:t>the bottom open as his body will be under the water. </a:t>
            </a:r>
            <a:endParaRPr lang="en-US" sz="2200" dirty="0" smtClean="0">
              <a:solidFill>
                <a:schemeClr val="bg1"/>
              </a:solidFill>
            </a:endParaRPr>
          </a:p>
          <a:p>
            <a:pPr marL="914400" lvl="1" indent="-457200">
              <a:buFont typeface="+mj-lt"/>
              <a:buAutoNum type="arabicPeriod"/>
            </a:pPr>
            <a:r>
              <a:rPr lang="en-US" sz="2200" dirty="0" smtClean="0">
                <a:solidFill>
                  <a:schemeClr val="bg1"/>
                </a:solidFill>
              </a:rPr>
              <a:t>Make </a:t>
            </a:r>
            <a:r>
              <a:rPr lang="en-US" sz="2200" dirty="0">
                <a:solidFill>
                  <a:schemeClr val="bg1"/>
                </a:solidFill>
              </a:rPr>
              <a:t>the head as big or a little bigger than your hand on the paper. </a:t>
            </a:r>
            <a:endParaRPr lang="en-US" sz="2200" dirty="0" smtClean="0">
              <a:solidFill>
                <a:schemeClr val="bg1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600" dirty="0" smtClean="0">
                <a:solidFill>
                  <a:schemeClr val="bg1"/>
                </a:solidFill>
              </a:rPr>
              <a:t>Add </a:t>
            </a:r>
            <a:r>
              <a:rPr lang="en-US" sz="2600" dirty="0">
                <a:solidFill>
                  <a:schemeClr val="bg1"/>
                </a:solidFill>
              </a:rPr>
              <a:t>2 circles for eyes, and a rounded triangle for the nose.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3793" y="209760"/>
            <a:ext cx="3920840" cy="2889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3259" y="3328880"/>
            <a:ext cx="3752988" cy="2756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1004" y="4814570"/>
            <a:ext cx="231775" cy="407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2713" y="1365778"/>
            <a:ext cx="201613" cy="347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71241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26720" y="645160"/>
            <a:ext cx="4345305" cy="5775960"/>
          </a:xfrm>
        </p:spPr>
        <p:txBody>
          <a:bodyPr>
            <a:norm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2800" dirty="0" smtClean="0"/>
              <a:t>Add </a:t>
            </a:r>
            <a:r>
              <a:rPr lang="en-US" sz="2800" dirty="0"/>
              <a:t>2 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curved lines </a:t>
            </a:r>
            <a:r>
              <a:rPr lang="en-US" sz="2800" dirty="0"/>
              <a:t>under his nose giving your otter a smile.  </a:t>
            </a:r>
            <a:endParaRPr lang="en-US" sz="2800" dirty="0" smtClean="0"/>
          </a:p>
          <a:p>
            <a:pPr marL="342900" indent="-342900">
              <a:spcBef>
                <a:spcPts val="2400"/>
              </a:spcBef>
              <a:buFont typeface="+mj-lt"/>
              <a:buAutoNum type="arabicPeriod"/>
            </a:pPr>
            <a:r>
              <a:rPr lang="en-US" sz="2800" dirty="0" smtClean="0"/>
              <a:t>Add </a:t>
            </a:r>
            <a:r>
              <a:rPr lang="en-US" sz="2800" dirty="0"/>
              <a:t>a 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few dots </a:t>
            </a:r>
            <a:r>
              <a:rPr lang="en-US" sz="2800" dirty="0"/>
              <a:t>on each side of his cheeks, and then draw some longer lines from those dots to create whiskers. </a:t>
            </a:r>
            <a:endParaRPr lang="en-US" sz="2800" dirty="0" smtClean="0"/>
          </a:p>
          <a:p>
            <a:pPr marL="342900" indent="-342900">
              <a:spcBef>
                <a:spcPts val="3000"/>
              </a:spcBef>
              <a:buFont typeface="+mj-lt"/>
              <a:buAutoNum type="arabicPeriod"/>
            </a:pPr>
            <a:r>
              <a:rPr lang="en-US" sz="2800" dirty="0" smtClean="0"/>
              <a:t>Draw 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2 small peaks </a:t>
            </a:r>
            <a:r>
              <a:rPr lang="en-US" sz="2800" dirty="0"/>
              <a:t>or triangles on the sides of his head for his ears</a:t>
            </a:r>
            <a:r>
              <a:rPr lang="en-US" sz="2800" dirty="0" smtClean="0"/>
              <a:t>.</a:t>
            </a:r>
            <a:endParaRPr lang="en-US" sz="28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1163" y="2439987"/>
            <a:ext cx="2530475" cy="18226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1163" y="432387"/>
            <a:ext cx="2530475" cy="1804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1163" y="4495343"/>
            <a:ext cx="2456816" cy="1803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3999" y="4471450"/>
            <a:ext cx="2530732" cy="182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0" y="1282970"/>
            <a:ext cx="201613" cy="347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0" y="3063716"/>
            <a:ext cx="231775" cy="407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0" y="5171846"/>
            <a:ext cx="274637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81519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AAFAB483-DFCB-D340-B65D-CCB770D9BEFF}"/>
              </a:ext>
            </a:extLst>
          </p:cNvPr>
          <p:cNvSpPr txBox="1"/>
          <p:nvPr/>
        </p:nvSpPr>
        <p:spPr>
          <a:xfrm>
            <a:off x="278296" y="568960"/>
            <a:ext cx="4904892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1600" dirty="0" smtClean="0"/>
              <a:t>Using your </a:t>
            </a:r>
            <a:r>
              <a:rPr lang="en-US" sz="1600" b="1" dirty="0" smtClean="0"/>
              <a:t>WHITE</a:t>
            </a:r>
            <a:r>
              <a:rPr lang="en-US" sz="1600" dirty="0" smtClean="0"/>
              <a:t> oil pastel, fill in the whites of the otters </a:t>
            </a:r>
            <a:r>
              <a:rPr lang="en-US" sz="1600" dirty="0"/>
              <a:t>eyes. </a:t>
            </a:r>
            <a:r>
              <a:rPr lang="en-US" sz="1600" i="1" dirty="0"/>
              <a:t>This will help make the eye pop when we use our </a:t>
            </a:r>
            <a:r>
              <a:rPr lang="en-US" sz="1600" i="1" dirty="0" smtClean="0"/>
              <a:t>watercolors</a:t>
            </a:r>
            <a:endParaRPr lang="en-US" sz="1600" dirty="0" smtClean="0"/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1600" dirty="0" smtClean="0"/>
              <a:t>Using </a:t>
            </a:r>
            <a:r>
              <a:rPr lang="en-US" sz="1600" dirty="0"/>
              <a:t>your </a:t>
            </a:r>
            <a:r>
              <a:rPr lang="en-US" b="1" dirty="0" smtClean="0"/>
              <a:t>BLACK</a:t>
            </a:r>
            <a:r>
              <a:rPr lang="en-US" sz="1600" dirty="0" smtClean="0"/>
              <a:t> </a:t>
            </a:r>
            <a:r>
              <a:rPr lang="en-US" sz="1600" dirty="0"/>
              <a:t>oil pastel, trace your </a:t>
            </a:r>
            <a:r>
              <a:rPr lang="en-US" sz="1600" dirty="0" smtClean="0"/>
              <a:t>all pencil </a:t>
            </a:r>
            <a:r>
              <a:rPr lang="en-US" sz="1600" dirty="0"/>
              <a:t>lines carefully.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/>
              <a:t>Using your </a:t>
            </a:r>
            <a:r>
              <a:rPr lang="en-US" sz="1600" b="1" dirty="0"/>
              <a:t>pencil</a:t>
            </a:r>
            <a:r>
              <a:rPr lang="en-US" sz="1600" dirty="0"/>
              <a:t>, draw a horizontal line to create the horizon.  Start on the right side of the paper, draw across to the otter and </a:t>
            </a:r>
            <a:r>
              <a:rPr lang="en-US" sz="1600" u="sng" dirty="0"/>
              <a:t>hop over his head </a:t>
            </a:r>
            <a:r>
              <a:rPr lang="en-US" sz="1600" dirty="0"/>
              <a:t>to the other side.  Continue until you reach the end of the paper.</a:t>
            </a:r>
          </a:p>
          <a:p>
            <a:pPr marL="342900" indent="-342900">
              <a:buFont typeface="+mj-lt"/>
              <a:buAutoNum type="arabicPeriod"/>
            </a:pPr>
            <a:endParaRPr lang="en-US" sz="1600" dirty="0"/>
          </a:p>
          <a:p>
            <a:pPr marL="342900" indent="-342900">
              <a:buFont typeface="+mj-lt"/>
              <a:buAutoNum type="arabicPeriod"/>
            </a:pPr>
            <a:r>
              <a:rPr lang="en-US" sz="1600" dirty="0"/>
              <a:t>Add some additional curved lines for the water.  Again, hop over the otter’s head with the lines. </a:t>
            </a:r>
            <a:r>
              <a:rPr lang="en-US" sz="1600" b="1" i="1" dirty="0"/>
              <a:t>Do not draw lines over your otter.</a:t>
            </a:r>
          </a:p>
          <a:p>
            <a:pPr marL="342900" indent="-342900">
              <a:buFont typeface="+mj-lt"/>
              <a:buAutoNum type="arabicPeriod"/>
            </a:pPr>
            <a:endParaRPr lang="en-US" sz="1600" dirty="0"/>
          </a:p>
          <a:p>
            <a:pPr marL="342900" indent="-342900">
              <a:buFont typeface="+mj-lt"/>
              <a:buAutoNum type="arabicPeriod"/>
            </a:pPr>
            <a:endParaRPr lang="en-US" sz="16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2935" y="482283"/>
            <a:ext cx="1924050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5971" y="1620522"/>
            <a:ext cx="2137978" cy="1838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4226" y="711678"/>
            <a:ext cx="2604005" cy="1817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4224" y="2731077"/>
            <a:ext cx="2604005" cy="1803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1928" y="709715"/>
            <a:ext cx="203131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1928" y="2307214"/>
            <a:ext cx="231140" cy="404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4254" y="1396683"/>
            <a:ext cx="275294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5646" y="3273098"/>
            <a:ext cx="296757" cy="53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80623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152400" y="365761"/>
            <a:ext cx="4619625" cy="5503228"/>
          </a:xfrm>
        </p:spPr>
        <p:txBody>
          <a:bodyPr/>
          <a:lstStyle/>
          <a:p>
            <a:r>
              <a:rPr lang="en-US" u="sng" dirty="0"/>
              <a:t>The last part of our drawing is the background.  </a:t>
            </a:r>
          </a:p>
          <a:p>
            <a:pPr marL="800100" lvl="1" indent="-342900">
              <a:buFont typeface="+mj-lt"/>
              <a:buAutoNum type="arabicPeriod" startAt="5"/>
            </a:pPr>
            <a:r>
              <a:rPr lang="en-US" sz="1600" dirty="0"/>
              <a:t>Add a </a:t>
            </a:r>
            <a:r>
              <a:rPr lang="en-US" sz="1600" b="1" dirty="0"/>
              <a:t>mountain or hill </a:t>
            </a:r>
            <a:r>
              <a:rPr lang="en-US" sz="1600" dirty="0"/>
              <a:t>using long curved lines.  </a:t>
            </a:r>
          </a:p>
          <a:p>
            <a:pPr marL="800100" lvl="1" indent="-342900">
              <a:spcBef>
                <a:spcPts val="2400"/>
              </a:spcBef>
              <a:buFont typeface="+mj-lt"/>
              <a:buAutoNum type="arabicPeriod" startAt="5"/>
            </a:pPr>
            <a:r>
              <a:rPr lang="en-US" sz="1600" dirty="0"/>
              <a:t>Add a </a:t>
            </a:r>
            <a:r>
              <a:rPr lang="en-US" sz="1600" b="1" dirty="0"/>
              <a:t>circle behind the mountain </a:t>
            </a:r>
            <a:r>
              <a:rPr lang="en-US" sz="1600" dirty="0"/>
              <a:t>for a sunset, or a circle in the sky as the moon.  </a:t>
            </a:r>
          </a:p>
          <a:p>
            <a:pPr marL="1257300" lvl="2" indent="-342900">
              <a:buFont typeface="+mj-lt"/>
              <a:buAutoNum type="alphaLcParenR"/>
            </a:pPr>
            <a:r>
              <a:rPr lang="en-US" sz="1600" u="sng" dirty="0" smtClean="0"/>
              <a:t>Do it now </a:t>
            </a:r>
            <a:r>
              <a:rPr lang="en-US" sz="1600" dirty="0" smtClean="0"/>
              <a:t>- If </a:t>
            </a:r>
            <a:r>
              <a:rPr lang="en-US" sz="1600" dirty="0"/>
              <a:t>you </a:t>
            </a:r>
            <a:r>
              <a:rPr lang="en-US" sz="1600" dirty="0" smtClean="0"/>
              <a:t>chose </a:t>
            </a:r>
            <a:r>
              <a:rPr lang="en-US" sz="1600" dirty="0"/>
              <a:t>a </a:t>
            </a:r>
            <a:r>
              <a:rPr lang="en-US" sz="1600" b="1" dirty="0" smtClean="0"/>
              <a:t>moon</a:t>
            </a:r>
            <a:r>
              <a:rPr lang="en-US" sz="1600" dirty="0"/>
              <a:t>, color it in with your </a:t>
            </a:r>
            <a:r>
              <a:rPr lang="en-US" sz="1600" b="1" u="sng" dirty="0"/>
              <a:t>white oil pastel</a:t>
            </a:r>
            <a:r>
              <a:rPr lang="en-US" sz="1600" dirty="0"/>
              <a:t>.  </a:t>
            </a:r>
            <a:endParaRPr lang="en-US" sz="1600" dirty="0" smtClean="0"/>
          </a:p>
          <a:p>
            <a:pPr marL="1257300" lvl="2" indent="-342900">
              <a:buFont typeface="+mj-lt"/>
              <a:buAutoNum type="alphaLcParenR"/>
            </a:pPr>
            <a:r>
              <a:rPr lang="en-US" sz="1600" dirty="0" smtClean="0"/>
              <a:t>If </a:t>
            </a:r>
            <a:r>
              <a:rPr lang="en-US" sz="1600" dirty="0"/>
              <a:t>you choose a sun, we will paint it </a:t>
            </a:r>
            <a:r>
              <a:rPr lang="en-US" sz="1600" dirty="0" smtClean="0"/>
              <a:t>yellow, later.</a:t>
            </a:r>
            <a:endParaRPr lang="en-US" sz="1600" dirty="0"/>
          </a:p>
          <a:p>
            <a:endParaRPr 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6805" y="804546"/>
            <a:ext cx="3410975" cy="2477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2871" y="1625918"/>
            <a:ext cx="2492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7308" y="3614359"/>
            <a:ext cx="3410472" cy="2294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2871" y="4502785"/>
            <a:ext cx="281873" cy="414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345" y="3185608"/>
            <a:ext cx="2853296" cy="2138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6705" y="3614357"/>
            <a:ext cx="3099919" cy="2294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61562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>
            <a:extLst>
              <a:ext uri="{FF2B5EF4-FFF2-40B4-BE49-F238E27FC236}">
                <a16:creationId xmlns:a16="http://schemas.microsoft.com/office/drawing/2014/main" xmlns="" id="{CDB44431-52F4-7A41-B87C-E54CD251EA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868" y="660401"/>
            <a:ext cx="4214812" cy="5444490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 startAt="7"/>
            </a:pPr>
            <a:r>
              <a:rPr lang="en-US" sz="2400" dirty="0"/>
              <a:t>Outline all your lines using the black oil pastel. </a:t>
            </a:r>
            <a:endParaRPr lang="en-US" sz="2400" dirty="0" smtClean="0"/>
          </a:p>
          <a:p>
            <a:pPr lvl="1"/>
            <a:r>
              <a:rPr lang="en-US" sz="2000" b="1" dirty="0" smtClean="0"/>
              <a:t>Be </a:t>
            </a:r>
            <a:r>
              <a:rPr lang="en-US" sz="2000" b="1" dirty="0"/>
              <a:t>careful not to smear the lines with your wrist.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2688" y="1076960"/>
            <a:ext cx="6054997" cy="4582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56877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BB3BF48-46FB-0E45-8AA7-7F3CD56D59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LIQUID WATERCOLORS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6EC566F-F881-2A47-924F-E535F72FA1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07440"/>
            <a:ext cx="4465320" cy="5374640"/>
          </a:xfrm>
        </p:spPr>
        <p:txBody>
          <a:bodyPr>
            <a:normAutofit/>
          </a:bodyPr>
          <a:lstStyle/>
          <a:p>
            <a:r>
              <a:rPr lang="en-US" dirty="0"/>
              <a:t>We will be using liquid watercolors today.  </a:t>
            </a:r>
            <a:endParaRPr lang="en-US" dirty="0" smtClean="0"/>
          </a:p>
          <a:p>
            <a:pPr lvl="1"/>
            <a:r>
              <a:rPr lang="en-US" dirty="0" smtClean="0"/>
              <a:t>These </a:t>
            </a:r>
            <a:r>
              <a:rPr lang="en-US" dirty="0"/>
              <a:t>special paints come in small tubes and are highly concentrated colors.  We use a small dot of paint and mix a lot of water into it to create vibrant watery colors.</a:t>
            </a:r>
          </a:p>
          <a:p>
            <a:r>
              <a:rPr lang="en-US" dirty="0"/>
              <a:t>Begin painting your otter using the brown watercolor.  </a:t>
            </a:r>
            <a:endParaRPr lang="en-US" dirty="0" smtClean="0"/>
          </a:p>
          <a:p>
            <a:pPr lvl="1"/>
            <a:r>
              <a:rPr lang="en-US" dirty="0" smtClean="0"/>
              <a:t>Be </a:t>
            </a:r>
            <a:r>
              <a:rPr lang="en-US" dirty="0"/>
              <a:t>sure to wash and dry your brush between colors.</a:t>
            </a:r>
          </a:p>
          <a:p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815" y="1574800"/>
            <a:ext cx="5824440" cy="4365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68609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64F3B3B-3DC6-9B4A-961E-A72FD573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721" y="428556"/>
            <a:ext cx="3813313" cy="2030206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/>
              <a:t>Use different variations of blue watercolor for each wave line.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162FA619-54BF-8E49-8D46-8CD242FFA9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9129" t="10431" r="3268" b="10109"/>
          <a:stretch/>
        </p:blipFill>
        <p:spPr>
          <a:xfrm>
            <a:off x="758687" y="2820228"/>
            <a:ext cx="3813313" cy="2594113"/>
          </a:xfrm>
        </p:spPr>
      </p:pic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xmlns="" id="{F1BF636A-5745-3C4B-81DA-8805EDDC34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069" y="2653491"/>
            <a:ext cx="4952899" cy="3714673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2480" y="1200716"/>
            <a:ext cx="5684418" cy="3686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558761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</TotalTime>
  <Words>526</Words>
  <Application>Microsoft Office PowerPoint</Application>
  <PresentationFormat>Custom</PresentationFormat>
  <Paragraphs>44</Paragraphs>
  <Slides>12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 </vt:lpstr>
      <vt:lpstr>TODAY- we will use a series of lines to draw our Creekside mascot…an OTTER!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LIQUID WATERCOLORS</vt:lpstr>
      <vt:lpstr>Use different variations of blue watercolor for each wave line.</vt:lpstr>
      <vt:lpstr>What colors are a sunset or sunrise?</vt:lpstr>
      <vt:lpstr>PowerPoint Presentation</vt:lpstr>
      <vt:lpstr>We used a series of LINES to draw our otter picture today.  What else could you draw using lines?  Anything you can image! 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Kari Feistner</dc:creator>
  <cp:lastModifiedBy>Joanne Bottenberg</cp:lastModifiedBy>
  <cp:revision>9</cp:revision>
  <dcterms:created xsi:type="dcterms:W3CDTF">2019-01-25T20:09:20Z</dcterms:created>
  <dcterms:modified xsi:type="dcterms:W3CDTF">2019-03-26T18:15:43Z</dcterms:modified>
</cp:coreProperties>
</file>